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9" r:id="rId3"/>
    <p:sldId id="260" r:id="rId4"/>
    <p:sldId id="272" r:id="rId5"/>
    <p:sldId id="257" r:id="rId6"/>
    <p:sldId id="258" r:id="rId7"/>
    <p:sldId id="265" r:id="rId8"/>
    <p:sldId id="266" r:id="rId9"/>
    <p:sldId id="268" r:id="rId10"/>
    <p:sldId id="269" r:id="rId11"/>
    <p:sldId id="273" r:id="rId12"/>
    <p:sldId id="270" r:id="rId13"/>
    <p:sldId id="271" r:id="rId14"/>
    <p:sldId id="267" r:id="rId15"/>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0" d="100"/>
          <a:sy n="120" d="100"/>
        </p:scale>
        <p:origin x="134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5DB6A7-2675-48B6-ACF8-BD1A432271DD}"/>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3E0B574B-17C1-43DC-87A1-F2536C6A031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Fußzeilenplatzhalter 3">
            <a:extLst>
              <a:ext uri="{FF2B5EF4-FFF2-40B4-BE49-F238E27FC236}">
                <a16:creationId xmlns:a16="http://schemas.microsoft.com/office/drawing/2014/main" id="{6CFFF4B5-6E05-4CB4-8780-26DA5412C6D2}"/>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2664203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71AB3F-2343-4051-939D-05169FF93B29}"/>
              </a:ext>
            </a:extLst>
          </p:cNvPr>
          <p:cNvSpPr>
            <a:spLocks noGrp="1"/>
          </p:cNvSpPr>
          <p:nvPr>
            <p:ph type="title"/>
          </p:nvPr>
        </p:nvSpPr>
        <p:spPr>
          <a:xfrm>
            <a:off x="628650" y="365125"/>
            <a:ext cx="7886700" cy="1325563"/>
          </a:xfrm>
          <a:prstGeom prst="rect">
            <a:avLst/>
          </a:prstGeom>
        </p:spPr>
        <p:txBody>
          <a:bodyPr/>
          <a:lstStyle/>
          <a:p>
            <a:r>
              <a:rPr lang="de-DE"/>
              <a:t>Mastertitelformat bearbeiten</a:t>
            </a:r>
          </a:p>
        </p:txBody>
      </p:sp>
      <p:sp>
        <p:nvSpPr>
          <p:cNvPr id="3" name="Vertikaler Textplatzhalter 2">
            <a:extLst>
              <a:ext uri="{FF2B5EF4-FFF2-40B4-BE49-F238E27FC236}">
                <a16:creationId xmlns:a16="http://schemas.microsoft.com/office/drawing/2014/main" id="{4C510290-9F61-4E94-9346-1C757CE4A4E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a:extLst>
              <a:ext uri="{FF2B5EF4-FFF2-40B4-BE49-F238E27FC236}">
                <a16:creationId xmlns:a16="http://schemas.microsoft.com/office/drawing/2014/main" id="{E1EF0681-4C21-4171-AA26-5FE5CA19CD61}"/>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2472870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68715ED-550A-4856-9BC7-58DDAD7B8E2E}"/>
              </a:ext>
            </a:extLst>
          </p:cNvPr>
          <p:cNvSpPr>
            <a:spLocks noGrp="1"/>
          </p:cNvSpPr>
          <p:nvPr>
            <p:ph type="title" orient="vert"/>
          </p:nvPr>
        </p:nvSpPr>
        <p:spPr>
          <a:xfrm>
            <a:off x="6769100" y="365125"/>
            <a:ext cx="2051050" cy="6088063"/>
          </a:xfrm>
          <a:prstGeom prst="rect">
            <a:avLst/>
          </a:prstGeo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F798FC9-3851-4756-9EF2-0A78C543FB60}"/>
              </a:ext>
            </a:extLst>
          </p:cNvPr>
          <p:cNvSpPr>
            <a:spLocks noGrp="1"/>
          </p:cNvSpPr>
          <p:nvPr>
            <p:ph type="body" orient="vert" idx="1"/>
          </p:nvPr>
        </p:nvSpPr>
        <p:spPr>
          <a:xfrm>
            <a:off x="615950" y="365125"/>
            <a:ext cx="6000750" cy="6088063"/>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a:extLst>
              <a:ext uri="{FF2B5EF4-FFF2-40B4-BE49-F238E27FC236}">
                <a16:creationId xmlns:a16="http://schemas.microsoft.com/office/drawing/2014/main" id="{A9DDF7B4-27EA-4BD1-A738-5D0F9D4F6BD3}"/>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279693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94D188-8899-4AD5-93AC-5563FD1927A7}"/>
              </a:ext>
            </a:extLst>
          </p:cNvPr>
          <p:cNvSpPr>
            <a:spLocks noGrp="1"/>
          </p:cNvSpPr>
          <p:nvPr>
            <p:ph type="title"/>
          </p:nvPr>
        </p:nvSpPr>
        <p:spPr>
          <a:xfrm>
            <a:off x="628650" y="365125"/>
            <a:ext cx="7886700" cy="132556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B9310912-54AC-44A8-B8DD-BDFA86476B47}"/>
              </a:ext>
            </a:extLst>
          </p:cNvPr>
          <p:cNvSpPr>
            <a:spLocks noGrp="1"/>
          </p:cNvSpPr>
          <p:nvPr>
            <p:ph type="body" sz="half" idx="1"/>
          </p:nvPr>
        </p:nvSpPr>
        <p:spPr>
          <a:xfrm>
            <a:off x="615950" y="1062038"/>
            <a:ext cx="4025900" cy="539115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CAD1938-568B-4022-9B08-5EBC005CD2E2}"/>
              </a:ext>
            </a:extLst>
          </p:cNvPr>
          <p:cNvSpPr>
            <a:spLocks noGrp="1"/>
          </p:cNvSpPr>
          <p:nvPr>
            <p:ph sz="half" idx="2"/>
          </p:nvPr>
        </p:nvSpPr>
        <p:spPr>
          <a:xfrm>
            <a:off x="4794250" y="1062038"/>
            <a:ext cx="4025900" cy="539115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4">
            <a:extLst>
              <a:ext uri="{FF2B5EF4-FFF2-40B4-BE49-F238E27FC236}">
                <a16:creationId xmlns:a16="http://schemas.microsoft.com/office/drawing/2014/main" id="{A990A289-3BF0-4420-99F9-846621E0FCD2}"/>
              </a:ext>
            </a:extLst>
          </p:cNvPr>
          <p:cNvSpPr>
            <a:spLocks noGrp="1"/>
          </p:cNvSpPr>
          <p:nvPr>
            <p:ph type="ftr" sz="quarter" idx="10"/>
          </p:nvPr>
        </p:nvSpPr>
        <p:spPr>
          <a:xfrm>
            <a:off x="3124200" y="6245225"/>
            <a:ext cx="2895600" cy="476250"/>
          </a:xfrm>
        </p:spPr>
        <p:txBody>
          <a:bodyPr/>
          <a:lstStyle>
            <a:lvl1pPr>
              <a:defRPr/>
            </a:lvl1pPr>
          </a:lstStyle>
          <a:p>
            <a:endParaRPr lang="de-DE" altLang="de-DE"/>
          </a:p>
        </p:txBody>
      </p:sp>
    </p:spTree>
    <p:extLst>
      <p:ext uri="{BB962C8B-B14F-4D97-AF65-F5344CB8AC3E}">
        <p14:creationId xmlns:p14="http://schemas.microsoft.com/office/powerpoint/2010/main" val="488066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46E248-3DB0-43E0-9D38-449BE5D59FE3}"/>
              </a:ext>
            </a:extLst>
          </p:cNvPr>
          <p:cNvSpPr>
            <a:spLocks noGrp="1"/>
          </p:cNvSpPr>
          <p:nvPr>
            <p:ph type="title"/>
          </p:nvPr>
        </p:nvSpPr>
        <p:spPr>
          <a:xfrm>
            <a:off x="628650" y="365125"/>
            <a:ext cx="7886700"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564A3367-8FF0-468E-81A4-B2F67314DFF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a:extLst>
              <a:ext uri="{FF2B5EF4-FFF2-40B4-BE49-F238E27FC236}">
                <a16:creationId xmlns:a16="http://schemas.microsoft.com/office/drawing/2014/main" id="{56D053A2-B710-4CBE-87FF-F66C28373F52}"/>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2871164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4AB292-D785-4D4F-8377-9E313F18DD76}"/>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D241DF1-2916-493D-AA4E-0E7AE830351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Fußzeilenplatzhalter 3">
            <a:extLst>
              <a:ext uri="{FF2B5EF4-FFF2-40B4-BE49-F238E27FC236}">
                <a16:creationId xmlns:a16="http://schemas.microsoft.com/office/drawing/2014/main" id="{0226B28F-F79A-451E-8E23-0F2EAFE67BB4}"/>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254228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F6D30-B775-4DAC-98BC-6AD773521DA2}"/>
              </a:ext>
            </a:extLst>
          </p:cNvPr>
          <p:cNvSpPr>
            <a:spLocks noGrp="1"/>
          </p:cNvSpPr>
          <p:nvPr>
            <p:ph type="title"/>
          </p:nvPr>
        </p:nvSpPr>
        <p:spPr>
          <a:xfrm>
            <a:off x="628650" y="365125"/>
            <a:ext cx="7886700" cy="132556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FC350F08-E7DB-4D4B-A95F-29579CAEC83C}"/>
              </a:ext>
            </a:extLst>
          </p:cNvPr>
          <p:cNvSpPr>
            <a:spLocks noGrp="1"/>
          </p:cNvSpPr>
          <p:nvPr>
            <p:ph sz="half" idx="1"/>
          </p:nvPr>
        </p:nvSpPr>
        <p:spPr>
          <a:xfrm>
            <a:off x="615950" y="1062038"/>
            <a:ext cx="4025900" cy="539115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8F5CD89-E879-405B-8AFB-D44D1FA8AD40}"/>
              </a:ext>
            </a:extLst>
          </p:cNvPr>
          <p:cNvSpPr>
            <a:spLocks noGrp="1"/>
          </p:cNvSpPr>
          <p:nvPr>
            <p:ph sz="half" idx="2"/>
          </p:nvPr>
        </p:nvSpPr>
        <p:spPr>
          <a:xfrm>
            <a:off x="4794250" y="1062038"/>
            <a:ext cx="4025900" cy="539115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4">
            <a:extLst>
              <a:ext uri="{FF2B5EF4-FFF2-40B4-BE49-F238E27FC236}">
                <a16:creationId xmlns:a16="http://schemas.microsoft.com/office/drawing/2014/main" id="{4E35AF66-9C9C-4C1D-9E21-1C5C0142DCE7}"/>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43450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C31805-3344-4BB2-814C-DD236E5DACFF}"/>
              </a:ext>
            </a:extLst>
          </p:cNvPr>
          <p:cNvSpPr>
            <a:spLocks noGrp="1"/>
          </p:cNvSpPr>
          <p:nvPr>
            <p:ph type="title"/>
          </p:nvPr>
        </p:nvSpPr>
        <p:spPr>
          <a:xfrm>
            <a:off x="630238" y="365125"/>
            <a:ext cx="7886700" cy="132556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85AA4AE5-4F00-4944-971B-6BC9DA20924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18F41F1-BC30-42AA-AE7D-19912A8545E5}"/>
              </a:ext>
            </a:extLst>
          </p:cNvPr>
          <p:cNvSpPr>
            <a:spLocks noGrp="1"/>
          </p:cNvSpPr>
          <p:nvPr>
            <p:ph sz="half" idx="2"/>
          </p:nvPr>
        </p:nvSpPr>
        <p:spPr>
          <a:xfrm>
            <a:off x="630238" y="2505075"/>
            <a:ext cx="386873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8D00E9D-3E2F-4F89-B19D-0EDB57A35F0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FD267A1-C865-40A2-83B3-50CA432B435E}"/>
              </a:ext>
            </a:extLst>
          </p:cNvPr>
          <p:cNvSpPr>
            <a:spLocks noGrp="1"/>
          </p:cNvSpPr>
          <p:nvPr>
            <p:ph sz="quarter" idx="4"/>
          </p:nvPr>
        </p:nvSpPr>
        <p:spPr>
          <a:xfrm>
            <a:off x="4629150" y="2505075"/>
            <a:ext cx="38877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7B88F519-3036-4D79-A5CD-8C0A63D117B8}"/>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15804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63D38B-6679-478D-BEFA-DAE4C318F1F9}"/>
              </a:ext>
            </a:extLst>
          </p:cNvPr>
          <p:cNvSpPr>
            <a:spLocks noGrp="1"/>
          </p:cNvSpPr>
          <p:nvPr>
            <p:ph type="title"/>
          </p:nvPr>
        </p:nvSpPr>
        <p:spPr>
          <a:xfrm>
            <a:off x="628650" y="365125"/>
            <a:ext cx="7886700" cy="1325563"/>
          </a:xfrm>
          <a:prstGeom prst="rect">
            <a:avLst/>
          </a:prstGeom>
        </p:spPr>
        <p:txBody>
          <a:bodyPr/>
          <a:lstStyle/>
          <a:p>
            <a:r>
              <a:rPr lang="de-DE"/>
              <a:t>Mastertitelformat bearbeiten</a:t>
            </a:r>
          </a:p>
        </p:txBody>
      </p:sp>
      <p:sp>
        <p:nvSpPr>
          <p:cNvPr id="3" name="Fußzeilenplatzhalter 2">
            <a:extLst>
              <a:ext uri="{FF2B5EF4-FFF2-40B4-BE49-F238E27FC236}">
                <a16:creationId xmlns:a16="http://schemas.microsoft.com/office/drawing/2014/main" id="{8F6AC725-CF11-4490-AEAC-1DC61E44C5CD}"/>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330192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20C845D1-69E2-4DCE-96BD-71530781569C}"/>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2254454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2D9B84-7F07-4CF0-8241-50D886447186}"/>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CC7E92B-6F9F-49F6-ACDF-6CED854B103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5F03310-1DCB-4E20-9905-61629F2E8B6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Fußzeilenplatzhalter 4">
            <a:extLst>
              <a:ext uri="{FF2B5EF4-FFF2-40B4-BE49-F238E27FC236}">
                <a16:creationId xmlns:a16="http://schemas.microsoft.com/office/drawing/2014/main" id="{E3D2041E-C80F-4C75-A22F-93E0BBCE6E13}"/>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534318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74C219-0699-42F6-8C3B-985AB681AB5E}"/>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BA1F4C6B-3FD8-424B-81DB-0724097F4CA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E909013-2F4D-43AF-82D3-5909CD8525C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Fußzeilenplatzhalter 4">
            <a:extLst>
              <a:ext uri="{FF2B5EF4-FFF2-40B4-BE49-F238E27FC236}">
                <a16:creationId xmlns:a16="http://schemas.microsoft.com/office/drawing/2014/main" id="{EC1AF63C-7938-45C0-9FC9-D4221A5F33FF}"/>
              </a:ext>
            </a:extLst>
          </p:cNvPr>
          <p:cNvSpPr>
            <a:spLocks noGrp="1"/>
          </p:cNvSpPr>
          <p:nvPr>
            <p:ph type="ftr" sz="quarter" idx="10"/>
          </p:nvPr>
        </p:nvSpPr>
        <p:spPr/>
        <p:txBody>
          <a:bodyPr/>
          <a:lstStyle>
            <a:lvl1pPr>
              <a:defRPr/>
            </a:lvl1pPr>
          </a:lstStyle>
          <a:p>
            <a:endParaRPr lang="de-DE" altLang="de-DE"/>
          </a:p>
        </p:txBody>
      </p:sp>
    </p:spTree>
    <p:extLst>
      <p:ext uri="{BB962C8B-B14F-4D97-AF65-F5344CB8AC3E}">
        <p14:creationId xmlns:p14="http://schemas.microsoft.com/office/powerpoint/2010/main" val="1224439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Rectangle 5">
            <a:extLst>
              <a:ext uri="{FF2B5EF4-FFF2-40B4-BE49-F238E27FC236}">
                <a16:creationId xmlns:a16="http://schemas.microsoft.com/office/drawing/2014/main" id="{F1CEFBD8-AFEB-40B6-AAB6-0AA2DF8F9C1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de-DE" altLang="de-DE"/>
          </a:p>
        </p:txBody>
      </p:sp>
      <p:sp>
        <p:nvSpPr>
          <p:cNvPr id="1031" name="Rectangle 7">
            <a:extLst>
              <a:ext uri="{FF2B5EF4-FFF2-40B4-BE49-F238E27FC236}">
                <a16:creationId xmlns:a16="http://schemas.microsoft.com/office/drawing/2014/main" id="{6BB8AEDF-43D2-4582-991E-5C1FED74FE79}"/>
              </a:ext>
            </a:extLst>
          </p:cNvPr>
          <p:cNvSpPr>
            <a:spLocks noChangeArrowheads="1"/>
          </p:cNvSpPr>
          <p:nvPr userDrawn="1"/>
        </p:nvSpPr>
        <p:spPr bwMode="auto">
          <a:xfrm>
            <a:off x="0" y="836613"/>
            <a:ext cx="9144000" cy="5662612"/>
          </a:xfrm>
          <a:prstGeom prst="rect">
            <a:avLst/>
          </a:prstGeom>
          <a:gradFill rotWithShape="0">
            <a:gsLst>
              <a:gs pos="0">
                <a:srgbClr val="CAE0CA"/>
              </a:gs>
              <a:gs pos="100000">
                <a:srgbClr val="CAE0CA">
                  <a:gamma/>
                  <a:tint val="15294"/>
                  <a:invGamma/>
                </a:srgbClr>
              </a:gs>
            </a:gsLst>
            <a:lin ang="2700000" scaled="1"/>
          </a:gradFill>
          <a:ln w="12700">
            <a:solidFill>
              <a:srgbClr val="6DA96D"/>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pic>
        <p:nvPicPr>
          <p:cNvPr id="1034" name="Picture 10" descr="Logo_Bund_Small75">
            <a:extLst>
              <a:ext uri="{FF2B5EF4-FFF2-40B4-BE49-F238E27FC236}">
                <a16:creationId xmlns:a16="http://schemas.microsoft.com/office/drawing/2014/main" id="{E9C4D60C-556C-4439-AE1F-5E0D8D780761}"/>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088" y="160338"/>
            <a:ext cx="1371600" cy="576262"/>
          </a:xfrm>
          <a:prstGeom prst="rect">
            <a:avLst/>
          </a:prstGeom>
          <a:noFill/>
          <a:extLst>
            <a:ext uri="{909E8E84-426E-40DD-AFC4-6F175D3DCCD1}">
              <a14:hiddenFill xmlns:a14="http://schemas.microsoft.com/office/drawing/2010/main">
                <a:solidFill>
                  <a:srgbClr val="FFFFFF"/>
                </a:solidFill>
              </a14:hiddenFill>
            </a:ext>
          </a:extLst>
        </p:spPr>
      </p:pic>
      <p:sp>
        <p:nvSpPr>
          <p:cNvPr id="1036" name="Line 12">
            <a:extLst>
              <a:ext uri="{FF2B5EF4-FFF2-40B4-BE49-F238E27FC236}">
                <a16:creationId xmlns:a16="http://schemas.microsoft.com/office/drawing/2014/main" id="{B07FD5CC-9039-4D63-AFC5-F0342BBFAF75}"/>
              </a:ext>
            </a:extLst>
          </p:cNvPr>
          <p:cNvSpPr>
            <a:spLocks noChangeShapeType="1"/>
          </p:cNvSpPr>
          <p:nvPr userDrawn="1"/>
        </p:nvSpPr>
        <p:spPr bwMode="auto">
          <a:xfrm flipH="1">
            <a:off x="487363" y="850900"/>
            <a:ext cx="0" cy="0"/>
          </a:xfrm>
          <a:prstGeom prst="line">
            <a:avLst/>
          </a:prstGeom>
          <a:noFill/>
          <a:ln w="101600" cmpd="tri">
            <a:solidFill>
              <a:srgbClr val="6DA96D"/>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pic>
        <p:nvPicPr>
          <p:cNvPr id="1038" name="Picture 14" descr="logo_klein">
            <a:extLst>
              <a:ext uri="{FF2B5EF4-FFF2-40B4-BE49-F238E27FC236}">
                <a16:creationId xmlns:a16="http://schemas.microsoft.com/office/drawing/2014/main" id="{D716DA63-736F-4F74-8887-2B6F79BA3023}"/>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7950" y="6600825"/>
            <a:ext cx="360363" cy="212725"/>
          </a:xfrm>
          <a:prstGeom prst="rect">
            <a:avLst/>
          </a:prstGeom>
          <a:noFill/>
          <a:extLst>
            <a:ext uri="{909E8E84-426E-40DD-AFC4-6F175D3DCCD1}">
              <a14:hiddenFill xmlns:a14="http://schemas.microsoft.com/office/drawing/2010/main">
                <a:solidFill>
                  <a:srgbClr val="FFFFFF"/>
                </a:solidFill>
              </a14:hiddenFill>
            </a:ext>
          </a:extLst>
        </p:spPr>
      </p:pic>
      <p:sp>
        <p:nvSpPr>
          <p:cNvPr id="1039" name="Text Box 15">
            <a:extLst>
              <a:ext uri="{FF2B5EF4-FFF2-40B4-BE49-F238E27FC236}">
                <a16:creationId xmlns:a16="http://schemas.microsoft.com/office/drawing/2014/main" id="{2FAD6A26-1134-44F8-A843-8080772F33CB}"/>
              </a:ext>
            </a:extLst>
          </p:cNvPr>
          <p:cNvSpPr txBox="1">
            <a:spLocks noChangeArrowheads="1"/>
          </p:cNvSpPr>
          <p:nvPr userDrawn="1"/>
        </p:nvSpPr>
        <p:spPr bwMode="auto">
          <a:xfrm>
            <a:off x="2771775" y="6643688"/>
            <a:ext cx="3959225"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de-DE" sz="800" b="1">
                <a:solidFill>
                  <a:schemeClr val="tx2"/>
                </a:solidFill>
              </a:rPr>
              <a:t>Ad-hoc Meeting Unified Analysis Working Group</a:t>
            </a:r>
            <a:r>
              <a:rPr lang="en-GB" altLang="de-DE" sz="800" b="1">
                <a:solidFill>
                  <a:schemeClr val="tx2"/>
                </a:solidFill>
                <a:cs typeface="Times New Roman" panose="02020603050405020304" pitchFamily="18" charset="0"/>
              </a:rPr>
              <a:t>, Vienna, April 15, 2008</a:t>
            </a:r>
            <a:endParaRPr lang="de-DE" altLang="de-DE" sz="800" b="1"/>
          </a:p>
        </p:txBody>
      </p:sp>
      <p:sp>
        <p:nvSpPr>
          <p:cNvPr id="1044" name="AutoShape 20">
            <a:extLst>
              <a:ext uri="{FF2B5EF4-FFF2-40B4-BE49-F238E27FC236}">
                <a16:creationId xmlns:a16="http://schemas.microsoft.com/office/drawing/2014/main" id="{4915106C-A6DB-486F-9AF9-87FF4851C757}"/>
              </a:ext>
            </a:extLst>
          </p:cNvPr>
          <p:cNvSpPr>
            <a:spLocks noChangeArrowheads="1"/>
          </p:cNvSpPr>
          <p:nvPr userDrawn="1"/>
        </p:nvSpPr>
        <p:spPr bwMode="auto">
          <a:xfrm>
            <a:off x="1763713" y="0"/>
            <a:ext cx="7561262" cy="908050"/>
          </a:xfrm>
          <a:prstGeom prst="roundRect">
            <a:avLst>
              <a:gd name="adj" fmla="val 16667"/>
            </a:avLst>
          </a:prstGeom>
          <a:solidFill>
            <a:srgbClr val="007A4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45" name="Line 21">
            <a:extLst>
              <a:ext uri="{FF2B5EF4-FFF2-40B4-BE49-F238E27FC236}">
                <a16:creationId xmlns:a16="http://schemas.microsoft.com/office/drawing/2014/main" id="{CDB4524F-AE7C-43C9-8D40-3217107B64C3}"/>
              </a:ext>
            </a:extLst>
          </p:cNvPr>
          <p:cNvSpPr>
            <a:spLocks noChangeShapeType="1"/>
          </p:cNvSpPr>
          <p:nvPr userDrawn="1"/>
        </p:nvSpPr>
        <p:spPr bwMode="auto">
          <a:xfrm>
            <a:off x="0" y="6524625"/>
            <a:ext cx="9180513" cy="0"/>
          </a:xfrm>
          <a:prstGeom prst="line">
            <a:avLst/>
          </a:prstGeom>
          <a:noFill/>
          <a:ln w="28575">
            <a:solidFill>
              <a:srgbClr val="007A4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46" name="Rectangle 22">
            <a:extLst>
              <a:ext uri="{FF2B5EF4-FFF2-40B4-BE49-F238E27FC236}">
                <a16:creationId xmlns:a16="http://schemas.microsoft.com/office/drawing/2014/main" id="{C32E48B3-05C1-4358-8E69-750A6C730DEB}"/>
              </a:ext>
            </a:extLst>
          </p:cNvPr>
          <p:cNvSpPr>
            <a:spLocks noChangeArrowheads="1"/>
          </p:cNvSpPr>
          <p:nvPr userDrawn="1"/>
        </p:nvSpPr>
        <p:spPr bwMode="auto">
          <a:xfrm>
            <a:off x="-1588" y="792163"/>
            <a:ext cx="9253538" cy="115887"/>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47" name="Rectangle 23">
            <a:extLst>
              <a:ext uri="{FF2B5EF4-FFF2-40B4-BE49-F238E27FC236}">
                <a16:creationId xmlns:a16="http://schemas.microsoft.com/office/drawing/2014/main" id="{D9D93F10-D5A6-4D42-B9FB-BFCE0C1D6AAC}"/>
              </a:ext>
            </a:extLst>
          </p:cNvPr>
          <p:cNvSpPr>
            <a:spLocks noGrp="1" noChangeArrowheads="1"/>
          </p:cNvSpPr>
          <p:nvPr>
            <p:ph type="body" idx="1"/>
          </p:nvPr>
        </p:nvSpPr>
        <p:spPr bwMode="auto">
          <a:xfrm>
            <a:off x="615950" y="1062038"/>
            <a:ext cx="8204200" cy="539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Klicken Sie, um die Formate des Vorlagentextes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grpSp>
        <p:nvGrpSpPr>
          <p:cNvPr id="1051" name="Group 27">
            <a:extLst>
              <a:ext uri="{FF2B5EF4-FFF2-40B4-BE49-F238E27FC236}">
                <a16:creationId xmlns:a16="http://schemas.microsoft.com/office/drawing/2014/main" id="{8448FE5F-75B4-4C89-9CA0-9CB8C5A260E0}"/>
              </a:ext>
            </a:extLst>
          </p:cNvPr>
          <p:cNvGrpSpPr>
            <a:grpSpLocks/>
          </p:cNvGrpSpPr>
          <p:nvPr userDrawn="1"/>
        </p:nvGrpSpPr>
        <p:grpSpPr bwMode="auto">
          <a:xfrm>
            <a:off x="8094663" y="6518275"/>
            <a:ext cx="1157287" cy="366713"/>
            <a:chOff x="5031" y="4089"/>
            <a:chExt cx="729" cy="231"/>
          </a:xfrm>
        </p:grpSpPr>
        <p:sp>
          <p:nvSpPr>
            <p:cNvPr id="1049" name="Text Box 25">
              <a:extLst>
                <a:ext uri="{FF2B5EF4-FFF2-40B4-BE49-F238E27FC236}">
                  <a16:creationId xmlns:a16="http://schemas.microsoft.com/office/drawing/2014/main" id="{4AD8E2DA-1F28-47B0-B2DE-8C696ABB1400}"/>
                </a:ext>
              </a:extLst>
            </p:cNvPr>
            <p:cNvSpPr txBox="1">
              <a:spLocks noChangeArrowheads="1"/>
            </p:cNvSpPr>
            <p:nvPr userDrawn="1"/>
          </p:nvSpPr>
          <p:spPr bwMode="auto">
            <a:xfrm>
              <a:off x="5031" y="4089"/>
              <a:ext cx="729" cy="231"/>
            </a:xfrm>
            <a:prstGeom prst="rect">
              <a:avLst/>
            </a:prstGeom>
            <a:noFill/>
            <a:ln>
              <a:noFill/>
            </a:ln>
            <a:effectLst/>
            <a:extLst>
              <a:ext uri="{909E8E84-426E-40DD-AFC4-6F175D3DCCD1}">
                <a14:hiddenFill xmlns:a14="http://schemas.microsoft.com/office/drawing/2010/main">
                  <a:gradFill rotWithShape="0">
                    <a:gsLst>
                      <a:gs pos="0">
                        <a:srgbClr val="CCECFF">
                          <a:gamma/>
                          <a:shade val="76471"/>
                          <a:invGamma/>
                        </a:srgbClr>
                      </a:gs>
                      <a:gs pos="50000">
                        <a:srgbClr val="CCECFF"/>
                      </a:gs>
                      <a:gs pos="100000">
                        <a:srgbClr val="CCECFF">
                          <a:gamma/>
                          <a:shade val="76471"/>
                          <a:invGamma/>
                        </a:srgbClr>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4" rIns="91426" bIns="45714">
              <a:spAutoFit/>
            </a:bodyPr>
            <a:lstStyle>
              <a:lvl1pPr>
                <a:defRPr>
                  <a:solidFill>
                    <a:schemeClr val="tx1"/>
                  </a:solidFill>
                  <a:latin typeface="Arial" panose="020B0604020202020204" pitchFamily="34" charset="0"/>
                </a:defRPr>
              </a:lvl1pPr>
              <a:lvl2pPr marL="4556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370013">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ctr"/>
              <a:r>
                <a:rPr lang="de-DE" altLang="de-DE" b="1">
                  <a:solidFill>
                    <a:schemeClr val="accent2"/>
                  </a:solidFill>
                </a:rPr>
                <a:t>GG    S</a:t>
              </a:r>
              <a:endParaRPr lang="en-GB" altLang="de-DE" b="1">
                <a:solidFill>
                  <a:schemeClr val="accent2"/>
                </a:solidFill>
              </a:endParaRPr>
            </a:p>
          </p:txBody>
        </p:sp>
        <p:pic>
          <p:nvPicPr>
            <p:cNvPr id="1050" name="Picture 26" descr="Logo IAG">
              <a:extLst>
                <a:ext uri="{FF2B5EF4-FFF2-40B4-BE49-F238E27FC236}">
                  <a16:creationId xmlns:a16="http://schemas.microsoft.com/office/drawing/2014/main" id="{2A58D88B-94CC-43F4-B45B-7926D87EE2F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5384" y="4133"/>
              <a:ext cx="138" cy="136"/>
            </a:xfrm>
            <a:prstGeom prst="rect">
              <a:avLst/>
            </a:prstGeom>
            <a:noFill/>
            <a:extLst>
              <a:ext uri="{909E8E84-426E-40DD-AFC4-6F175D3DCCD1}">
                <a14:hiddenFill xmlns:a14="http://schemas.microsoft.com/office/drawing/2010/main">
                  <a:solidFill>
                    <a:srgbClr val="FFFFFF"/>
                  </a:solidFill>
                </a14:hiddenFill>
              </a:ext>
            </a:extLst>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gcmd.gsfc.nasa.gov/Resources/valids/gcmd_parameters.html"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Word_97_-_2003_Document.doc"/><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8AC83B8-22C0-4E0B-8D2D-77AAB65F283C}"/>
              </a:ext>
            </a:extLst>
          </p:cNvPr>
          <p:cNvSpPr>
            <a:spLocks noChangeArrowheads="1"/>
          </p:cNvSpPr>
          <p:nvPr>
            <p:ph type="ctrTitle"/>
          </p:nvPr>
        </p:nvSpPr>
        <p:spPr bwMode="auto">
          <a:xfrm>
            <a:off x="684213" y="1700213"/>
            <a:ext cx="7772400" cy="1470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z="4400"/>
              <a:t>Proposal for a SINEX extension –meta data block </a:t>
            </a:r>
          </a:p>
        </p:txBody>
      </p:sp>
      <p:sp>
        <p:nvSpPr>
          <p:cNvPr id="2051" name="Rectangle 3">
            <a:extLst>
              <a:ext uri="{FF2B5EF4-FFF2-40B4-BE49-F238E27FC236}">
                <a16:creationId xmlns:a16="http://schemas.microsoft.com/office/drawing/2014/main" id="{29E48099-15A2-4BA2-B130-EEB0011E5F77}"/>
              </a:ext>
            </a:extLst>
          </p:cNvPr>
          <p:cNvSpPr>
            <a:spLocks noGrp="1" noChangeArrowheads="1"/>
          </p:cNvSpPr>
          <p:nvPr>
            <p:ph type="subTitle" idx="1"/>
          </p:nvPr>
        </p:nvSpPr>
        <p:spPr>
          <a:xfrm>
            <a:off x="1371600" y="3886200"/>
            <a:ext cx="6400800" cy="1752600"/>
          </a:xfrm>
        </p:spPr>
        <p:txBody>
          <a:bodyPr/>
          <a:lstStyle/>
          <a:p>
            <a:pPr>
              <a:lnSpc>
                <a:spcPct val="90000"/>
              </a:lnSpc>
            </a:pPr>
            <a:r>
              <a:rPr lang="de-DE" altLang="de-DE" sz="3200"/>
              <a:t>Bernd Richter, Carey Noll</a:t>
            </a:r>
          </a:p>
          <a:p>
            <a:pPr>
              <a:lnSpc>
                <a:spcPct val="90000"/>
              </a:lnSpc>
            </a:pPr>
            <a:r>
              <a:rPr lang="de-DE" altLang="de-DE" sz="3200"/>
              <a:t>Wolfgang Schwegmann </a:t>
            </a:r>
          </a:p>
          <a:p>
            <a:pPr>
              <a:lnSpc>
                <a:spcPct val="90000"/>
              </a:lnSpc>
            </a:pPr>
            <a:r>
              <a:rPr lang="de-DE" altLang="de-DE" sz="3200"/>
              <a:t>GGOS DIS WG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a:extLst>
              <a:ext uri="{FF2B5EF4-FFF2-40B4-BE49-F238E27FC236}">
                <a16:creationId xmlns:a16="http://schemas.microsoft.com/office/drawing/2014/main" id="{9F3FC7FF-F319-420E-8CEF-97489923721C}"/>
              </a:ext>
            </a:extLst>
          </p:cNvPr>
          <p:cNvSpPr>
            <a:spLocks noChangeArrowheads="1"/>
          </p:cNvSpPr>
          <p:nvPr/>
        </p:nvSpPr>
        <p:spPr bwMode="auto">
          <a:xfrm>
            <a:off x="73025" y="850900"/>
            <a:ext cx="946785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altLang="de-DE" sz="1600"/>
              <a:t> FORMATNAME                  SINEX</a:t>
            </a:r>
          </a:p>
          <a:p>
            <a:r>
              <a:rPr lang="de-DE" altLang="de-DE" sz="1600"/>
              <a:t> FORMATVERSION            2.00</a:t>
            </a:r>
          </a:p>
          <a:p>
            <a:r>
              <a:rPr lang="de-DE" altLang="de-DE" sz="1600"/>
              <a:t> MEDIUMNAME                  onLine</a:t>
            </a:r>
          </a:p>
          <a:p>
            <a:r>
              <a:rPr lang="de-DE" altLang="de-DE" sz="1600"/>
              <a:t> LINKAGE                            ftp://ftp.ggos-d.de/data/test/2004/GFZ/GFZ07063L7_b03.snx.gz</a:t>
            </a:r>
          </a:p>
          <a:p>
            <a:r>
              <a:rPr lang="de-DE" altLang="de-DE" sz="1600"/>
              <a:t> SUPPLEMENTALINFO     </a:t>
            </a:r>
          </a:p>
          <a:p>
            <a:r>
              <a:rPr lang="de-DE" altLang="de-DE" sz="1600"/>
              <a:t> TOPICCATEGORY            geoscientific Information</a:t>
            </a:r>
          </a:p>
          <a:p>
            <a:r>
              <a:rPr lang="de-DE" altLang="de-DE" sz="1600"/>
              <a:t> THESAURUSNAME           GCMD Keywords</a:t>
            </a:r>
          </a:p>
          <a:p>
            <a:r>
              <a:rPr lang="de-DE" altLang="de-DE" sz="1600"/>
              <a:t> THESAURUSDATE            2008-02-07 17:44:52</a:t>
            </a:r>
          </a:p>
          <a:p>
            <a:r>
              <a:rPr lang="de-DE" altLang="de-DE" sz="1600"/>
              <a:t> THESAURUSLINKAGE      http://gcmd.gsfc.nasa.gov/Resources/valids/archives/keyword_list.html</a:t>
            </a:r>
          </a:p>
          <a:p>
            <a:r>
              <a:rPr lang="de-DE" altLang="de-DE" sz="1600"/>
              <a:t> THESAURUSORGNAME   NASA Goddard Space Flight Center</a:t>
            </a:r>
          </a:p>
          <a:p>
            <a:r>
              <a:rPr lang="de-DE" altLang="de-DE" sz="1600"/>
              <a:t> KEYWORDS                       Solid Earth &gt; Geodetics/Gravity &gt; Gravitational Field,</a:t>
            </a:r>
          </a:p>
          <a:p>
            <a:r>
              <a:rPr lang="de-DE" altLang="de-DE" sz="1600"/>
              <a:t>                                            Solid Earth &gt; Geodetics/Gravity &gt; Polar Motion,</a:t>
            </a:r>
          </a:p>
          <a:p>
            <a:r>
              <a:rPr lang="de-DE" altLang="de-DE" sz="1600"/>
              <a:t>                                            Solid Earth &gt; Geodetics/Gravity &gt; Reference Systems,</a:t>
            </a:r>
          </a:p>
          <a:p>
            <a:r>
              <a:rPr lang="de-DE" altLang="de-DE" sz="1600"/>
              <a:t>                                            Solid Earth &gt; Geodetics/Gravity &gt; Rotational Variations,</a:t>
            </a:r>
          </a:p>
          <a:p>
            <a:r>
              <a:rPr lang="de-DE" altLang="de-DE" sz="1600"/>
              <a:t>                                            Solid Earth &gt; Geodetics/Gravity &gt; Satellite Orbits,</a:t>
            </a:r>
          </a:p>
          <a:p>
            <a:r>
              <a:rPr lang="de-DE" altLang="de-DE" sz="1600"/>
              <a:t>                                            SLR &gt; Satellite Laser Ranging </a:t>
            </a:r>
          </a:p>
          <a:p>
            <a:r>
              <a:rPr lang="de-DE" altLang="de-DE" sz="1600"/>
              <a:t> FEES                 </a:t>
            </a:r>
          </a:p>
          <a:p>
            <a:r>
              <a:rPr lang="de-DE" altLang="de-DE" sz="1600"/>
              <a:t> USECONSTRAINTS          restricted</a:t>
            </a:r>
          </a:p>
          <a:p>
            <a:r>
              <a:rPr lang="de-DE" altLang="de-DE" sz="1600"/>
              <a:t> USELIMITATION        </a:t>
            </a:r>
          </a:p>
          <a:p>
            <a:r>
              <a:rPr lang="de-DE" altLang="de-DE" sz="1600"/>
              <a:t> DATAQUALITY                  Input data: LAGEOS-1/2 SLR data provided by EDC</a:t>
            </a:r>
          </a:p>
          <a:p>
            <a:r>
              <a:rPr lang="de-DE" altLang="de-DE" sz="1600"/>
              <a:t>                                           Software:   DOGS_OC 5.00 and DOGS_CS 4.08</a:t>
            </a:r>
          </a:p>
          <a:p>
            <a:r>
              <a:rPr lang="de-DE" altLang="de-DE" sz="1600"/>
              <a:t>                                           Hardware:   PC, dual core 2,4 GHz, 2Gbyte Mem, Linux, SuSE 10.3</a:t>
            </a:r>
          </a:p>
          <a:p>
            <a:r>
              <a:rPr lang="de-DE" altLang="de-DE" sz="1600"/>
              <a:t> REFSYSNAME                  ITRF2000</a:t>
            </a:r>
          </a:p>
        </p:txBody>
      </p:sp>
      <p:sp>
        <p:nvSpPr>
          <p:cNvPr id="21509" name="Rectangle 5">
            <a:extLst>
              <a:ext uri="{FF2B5EF4-FFF2-40B4-BE49-F238E27FC236}">
                <a16:creationId xmlns:a16="http://schemas.microsoft.com/office/drawing/2014/main" id="{A938DA1E-C993-4EA2-B68F-4EEE0988626A}"/>
              </a:ext>
            </a:extLst>
          </p:cNvPr>
          <p:cNvSpPr>
            <a:spLocks noChangeArrowheads="1"/>
          </p:cNvSpPr>
          <p:nvPr/>
        </p:nvSpPr>
        <p:spPr bwMode="auto">
          <a:xfrm>
            <a:off x="2124075" y="136525"/>
            <a:ext cx="61166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sz="2800" b="1">
                <a:solidFill>
                  <a:srgbClr val="FFCC00"/>
                </a:solidFill>
              </a:rPr>
              <a:t>Meta data block in SINEX: Example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a:extLst>
              <a:ext uri="{FF2B5EF4-FFF2-40B4-BE49-F238E27FC236}">
                <a16:creationId xmlns:a16="http://schemas.microsoft.com/office/drawing/2014/main" id="{948AB2BA-DBC2-4546-B97E-91FF8B3BF51B}"/>
              </a:ext>
            </a:extLst>
          </p:cNvPr>
          <p:cNvSpPr>
            <a:spLocks noGrp="1" noChangeArrowheads="1"/>
          </p:cNvSpPr>
          <p:nvPr>
            <p:ph type="title"/>
          </p:nvPr>
        </p:nvSpPr>
        <p:spPr bwMode="auto">
          <a:xfrm>
            <a:off x="900113" y="-26988"/>
            <a:ext cx="8229600" cy="922338"/>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a:lnSpc>
                <a:spcPct val="90000"/>
              </a:lnSpc>
            </a:pPr>
            <a:r>
              <a:rPr lang="en-GB" altLang="zh-CN" sz="2800" b="1">
                <a:solidFill>
                  <a:srgbClr val="FFCC00"/>
                </a:solidFill>
                <a:ea typeface="宋体" panose="02010600030101010101" pitchFamily="2" charset="-122"/>
              </a:rPr>
              <a:t>Selected keywords as used in the Global Change Master Directory (GCMD)</a:t>
            </a:r>
            <a:r>
              <a:rPr lang="en-GB" altLang="zh-CN" sz="2800">
                <a:solidFill>
                  <a:srgbClr val="FFCC00"/>
                </a:solidFill>
                <a:ea typeface="宋体" panose="02010600030101010101" pitchFamily="2" charset="-122"/>
              </a:rPr>
              <a:t> </a:t>
            </a:r>
            <a:endParaRPr lang="de-DE" altLang="de-DE" sz="2800">
              <a:solidFill>
                <a:srgbClr val="FFCC00"/>
              </a:solidFill>
            </a:endParaRPr>
          </a:p>
        </p:txBody>
      </p:sp>
      <p:sp>
        <p:nvSpPr>
          <p:cNvPr id="28678" name="Text Box 6">
            <a:extLst>
              <a:ext uri="{FF2B5EF4-FFF2-40B4-BE49-F238E27FC236}">
                <a16:creationId xmlns:a16="http://schemas.microsoft.com/office/drawing/2014/main" id="{7FD77107-170B-4E4C-8516-19D37F3DE506}"/>
              </a:ext>
            </a:extLst>
          </p:cNvPr>
          <p:cNvSpPr txBox="1">
            <a:spLocks noChangeArrowheads="1"/>
          </p:cNvSpPr>
          <p:nvPr/>
        </p:nvSpPr>
        <p:spPr bwMode="auto">
          <a:xfrm>
            <a:off x="107950" y="908050"/>
            <a:ext cx="8640763"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zh-CN">
                <a:ea typeface="宋体" panose="02010600030101010101" pitchFamily="2" charset="-122"/>
              </a:rPr>
              <a:t>For full information please go to </a:t>
            </a:r>
            <a:r>
              <a:rPr lang="en-GB" altLang="zh-CN">
                <a:ea typeface="宋体" panose="02010600030101010101" pitchFamily="2" charset="-122"/>
                <a:hlinkClick r:id="rId2"/>
              </a:rPr>
              <a:t>http://gcmd.gsfc.nasa.gov/Resources/valids/gcmd_parameters.html</a:t>
            </a:r>
            <a:r>
              <a:rPr lang="en-GB" altLang="zh-CN">
                <a:ea typeface="宋体" panose="02010600030101010101" pitchFamily="2" charset="-122"/>
              </a:rPr>
              <a:t>. </a:t>
            </a:r>
            <a:endParaRPr lang="en-GB" altLang="zh-CN" i="1">
              <a:ea typeface="宋体" panose="02010600030101010101" pitchFamily="2" charset="-122"/>
            </a:endParaRPr>
          </a:p>
          <a:p>
            <a:r>
              <a:rPr lang="en-GB" altLang="zh-CN" i="1">
                <a:ea typeface="宋体" panose="02010600030101010101" pitchFamily="2" charset="-122"/>
              </a:rPr>
              <a:t>Olsen, L.M., G. Major, K. Shein, J. Scialdone, R. Vogel, S. Leicester, H. Weir, S. Ritz, T. Stevens, M. Meaux, C.Solomon, R. Bilodeau, M. Holland, T. Northcutt, R. A. Restrepo, 2007 .</a:t>
            </a:r>
            <a:br>
              <a:rPr lang="en-GB" altLang="zh-CN" i="1">
                <a:ea typeface="宋体" panose="02010600030101010101" pitchFamily="2" charset="-122"/>
              </a:rPr>
            </a:br>
            <a:r>
              <a:rPr lang="en-GB" altLang="zh-CN" i="1">
                <a:ea typeface="宋体" panose="02010600030101010101" pitchFamily="2" charset="-122"/>
              </a:rPr>
              <a:t>NASA/Global Change Master Directory (GCMD) Earth Science Keywords. Version </a:t>
            </a:r>
            <a:r>
              <a:rPr lang="en-GB" altLang="zh-CN">
                <a:ea typeface="宋体" panose="02010600030101010101" pitchFamily="2" charset="-122"/>
              </a:rPr>
              <a:t>6.0.0.0.0 </a:t>
            </a:r>
            <a:endParaRPr lang="en-GB" altLang="zh-CN" b="1">
              <a:ea typeface="宋体" panose="02010600030101010101" pitchFamily="2" charset="-122"/>
            </a:endParaRPr>
          </a:p>
          <a:p>
            <a:r>
              <a:rPr lang="en-GB" altLang="zh-CN" b="1">
                <a:ea typeface="宋体" panose="02010600030101010101" pitchFamily="2" charset="-122"/>
              </a:rPr>
              <a:t>GCMD Earth Science Keywords</a:t>
            </a:r>
            <a:endParaRPr lang="en-GB" altLang="zh-CN">
              <a:ea typeface="宋体" panose="02010600030101010101" pitchFamily="2" charset="-122"/>
            </a:endParaRPr>
          </a:p>
          <a:p>
            <a:r>
              <a:rPr lang="en-GB" altLang="zh-CN">
                <a:ea typeface="宋体" panose="02010600030101010101" pitchFamily="2" charset="-122"/>
              </a:rPr>
              <a:t>TOPIC &gt; TERM &gt; VARIABLE_LEVEL_1 </a:t>
            </a:r>
            <a:endParaRPr lang="de-DE" altLang="de-DE"/>
          </a:p>
        </p:txBody>
      </p:sp>
      <p:sp>
        <p:nvSpPr>
          <p:cNvPr id="28679" name="Text Box 7">
            <a:extLst>
              <a:ext uri="{FF2B5EF4-FFF2-40B4-BE49-F238E27FC236}">
                <a16:creationId xmlns:a16="http://schemas.microsoft.com/office/drawing/2014/main" id="{16B02FCD-D070-4D6D-8534-34FA10682A10}"/>
              </a:ext>
            </a:extLst>
          </p:cNvPr>
          <p:cNvSpPr txBox="1">
            <a:spLocks noChangeArrowheads="1"/>
          </p:cNvSpPr>
          <p:nvPr/>
        </p:nvSpPr>
        <p:spPr bwMode="auto">
          <a:xfrm>
            <a:off x="1258888" y="3597275"/>
            <a:ext cx="5621337"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zh-CN" sz="1600">
                <a:ea typeface="宋体" panose="02010600030101010101" pitchFamily="2" charset="-122"/>
              </a:rPr>
              <a:t>Solid Earth &gt; Geodetics/Gravity &gt; Crustal Motion </a:t>
            </a:r>
            <a:br>
              <a:rPr lang="en-GB" altLang="zh-CN" sz="1600">
                <a:ea typeface="宋体" panose="02010600030101010101" pitchFamily="2" charset="-122"/>
              </a:rPr>
            </a:br>
            <a:r>
              <a:rPr lang="en-GB" altLang="zh-CN" sz="1600">
                <a:ea typeface="宋体" panose="02010600030101010101" pitchFamily="2" charset="-122"/>
              </a:rPr>
              <a:t>Solid Earth &gt; Geodetics/Gravity &gt; Geoid Properties </a:t>
            </a:r>
            <a:br>
              <a:rPr lang="en-GB" altLang="zh-CN" sz="1600">
                <a:ea typeface="宋体" panose="02010600030101010101" pitchFamily="2" charset="-122"/>
              </a:rPr>
            </a:br>
            <a:r>
              <a:rPr lang="en-GB" altLang="zh-CN" sz="1600">
                <a:ea typeface="宋体" panose="02010600030101010101" pitchFamily="2" charset="-122"/>
              </a:rPr>
              <a:t>Solid Earth &gt; Geodetics/Gravity &gt; Gravitational Field </a:t>
            </a:r>
            <a:br>
              <a:rPr lang="en-GB" altLang="zh-CN" sz="1600">
                <a:ea typeface="宋体" panose="02010600030101010101" pitchFamily="2" charset="-122"/>
              </a:rPr>
            </a:br>
            <a:r>
              <a:rPr lang="en-GB" altLang="zh-CN" sz="1600">
                <a:ea typeface="宋体" panose="02010600030101010101" pitchFamily="2" charset="-122"/>
              </a:rPr>
              <a:t>Solid Earth &gt; Geodetics/Gravity &gt; Gravity </a:t>
            </a:r>
            <a:br>
              <a:rPr lang="en-GB" altLang="zh-CN" sz="1600">
                <a:ea typeface="宋体" panose="02010600030101010101" pitchFamily="2" charset="-122"/>
              </a:rPr>
            </a:br>
            <a:r>
              <a:rPr lang="en-GB" altLang="zh-CN" sz="1600">
                <a:ea typeface="宋体" panose="02010600030101010101" pitchFamily="2" charset="-122"/>
              </a:rPr>
              <a:t>Solid Earth &gt; Geodetics/Gravity &gt; Ocean Crust Deformation </a:t>
            </a:r>
            <a:br>
              <a:rPr lang="en-GB" altLang="zh-CN" sz="1600">
                <a:ea typeface="宋体" panose="02010600030101010101" pitchFamily="2" charset="-122"/>
              </a:rPr>
            </a:br>
            <a:r>
              <a:rPr lang="en-GB" altLang="zh-CN" sz="1600">
                <a:ea typeface="宋体" panose="02010600030101010101" pitchFamily="2" charset="-122"/>
              </a:rPr>
              <a:t>Solid Earth &gt; Geodetics/Gravity &gt; Polar Motion </a:t>
            </a:r>
            <a:br>
              <a:rPr lang="en-GB" altLang="zh-CN" sz="1600">
                <a:ea typeface="宋体" panose="02010600030101010101" pitchFamily="2" charset="-122"/>
              </a:rPr>
            </a:br>
            <a:r>
              <a:rPr lang="en-GB" altLang="zh-CN" sz="1600">
                <a:ea typeface="宋体" panose="02010600030101010101" pitchFamily="2" charset="-122"/>
              </a:rPr>
              <a:t>Solid Earth &gt; Geodetics/Gravity &gt; Reference Systems </a:t>
            </a:r>
            <a:br>
              <a:rPr lang="en-GB" altLang="zh-CN" sz="1600">
                <a:ea typeface="宋体" panose="02010600030101010101" pitchFamily="2" charset="-122"/>
              </a:rPr>
            </a:br>
            <a:r>
              <a:rPr lang="en-GB" altLang="zh-CN" sz="1600">
                <a:ea typeface="宋体" panose="02010600030101010101" pitchFamily="2" charset="-122"/>
              </a:rPr>
              <a:t>Solid Earth &gt; Geodetics/Gravity &gt; Rotational Variations </a:t>
            </a:r>
            <a:br>
              <a:rPr lang="en-GB" altLang="zh-CN" sz="1600">
                <a:ea typeface="宋体" panose="02010600030101010101" pitchFamily="2" charset="-122"/>
              </a:rPr>
            </a:br>
            <a:r>
              <a:rPr lang="en-GB" altLang="zh-CN" sz="1600">
                <a:ea typeface="宋体" panose="02010600030101010101" pitchFamily="2" charset="-122"/>
              </a:rPr>
              <a:t>Solid Earth &gt; Geodetics/Gravity &gt; Satellite Orbits</a:t>
            </a:r>
          </a:p>
          <a:p>
            <a:r>
              <a:rPr lang="en-GB" altLang="zh-CN" sz="1600">
                <a:ea typeface="宋体" panose="02010600030101010101" pitchFamily="2" charset="-122"/>
              </a:rPr>
              <a:t>Solid Earth &gt; Tectonics &gt; Plate Boundaries </a:t>
            </a:r>
            <a:br>
              <a:rPr lang="en-GB" altLang="zh-CN" sz="1600">
                <a:ea typeface="宋体" panose="02010600030101010101" pitchFamily="2" charset="-122"/>
              </a:rPr>
            </a:br>
            <a:r>
              <a:rPr lang="en-GB" altLang="zh-CN" sz="1600">
                <a:ea typeface="宋体" panose="02010600030101010101" pitchFamily="2" charset="-122"/>
              </a:rPr>
              <a:t>Solid Earth &gt; Tectonics &gt; Plate Tectonics </a:t>
            </a:r>
            <a:endParaRPr lang="de-DE" altLang="de-DE" sz="1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a:extLst>
              <a:ext uri="{FF2B5EF4-FFF2-40B4-BE49-F238E27FC236}">
                <a16:creationId xmlns:a16="http://schemas.microsoft.com/office/drawing/2014/main" id="{427DAD3E-F973-4B99-8E18-B1FD9A0CA941}"/>
              </a:ext>
            </a:extLst>
          </p:cNvPr>
          <p:cNvSpPr>
            <a:spLocks noChangeArrowheads="1"/>
          </p:cNvSpPr>
          <p:nvPr/>
        </p:nvSpPr>
        <p:spPr bwMode="auto">
          <a:xfrm>
            <a:off x="107950" y="868363"/>
            <a:ext cx="914400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altLang="de-DE" sz="1600" dirty="0"/>
              <a:t>GEOIDENTIFIER               </a:t>
            </a:r>
            <a:r>
              <a:rPr lang="de-DE" altLang="de-DE" sz="1600" dirty="0" err="1"/>
              <a:t>world</a:t>
            </a:r>
            <a:endParaRPr lang="de-DE" altLang="de-DE" sz="1600" dirty="0"/>
          </a:p>
          <a:p>
            <a:r>
              <a:rPr lang="de-DE" altLang="de-DE" sz="1600" dirty="0"/>
              <a:t> WESTBL                           -180.0</a:t>
            </a:r>
          </a:p>
          <a:p>
            <a:r>
              <a:rPr lang="de-DE" altLang="de-DE" sz="1600" dirty="0"/>
              <a:t> EASTBL                           +180.0</a:t>
            </a:r>
          </a:p>
          <a:p>
            <a:r>
              <a:rPr lang="de-DE" altLang="de-DE" sz="1600" dirty="0"/>
              <a:t> NORTHBL                        +90.0</a:t>
            </a:r>
          </a:p>
          <a:p>
            <a:r>
              <a:rPr lang="de-DE" altLang="de-DE" sz="1600" dirty="0"/>
              <a:t> SOUTHBL                         -90.0</a:t>
            </a:r>
          </a:p>
          <a:p>
            <a:r>
              <a:rPr lang="de-DE" altLang="de-DE" sz="1600" dirty="0"/>
              <a:t> BEGIN                              2007-03-04 12:57:12</a:t>
            </a:r>
          </a:p>
          <a:p>
            <a:r>
              <a:rPr lang="de-DE" altLang="de-DE" sz="1600" dirty="0"/>
              <a:t> END                                  2007-03-10 11:44:51</a:t>
            </a:r>
          </a:p>
          <a:p>
            <a:r>
              <a:rPr lang="de-DE" altLang="de-DE" sz="1600" dirty="0"/>
              <a:t> INDIVIDUALNAME           Mueller, Horst, </a:t>
            </a:r>
            <a:r>
              <a:rPr lang="de-DE" altLang="de-DE" sz="1600" dirty="0" err="1"/>
              <a:t>Dr</a:t>
            </a:r>
            <a:endParaRPr lang="de-DE" altLang="de-DE" sz="1600" dirty="0"/>
          </a:p>
          <a:p>
            <a:r>
              <a:rPr lang="de-DE" altLang="de-DE" sz="1600" dirty="0"/>
              <a:t> ORGANISATIONNAME    Deutsches </a:t>
            </a:r>
            <a:r>
              <a:rPr lang="de-DE" altLang="de-DE" sz="1600" dirty="0" err="1"/>
              <a:t>Geodaetisches</a:t>
            </a:r>
            <a:r>
              <a:rPr lang="de-DE" altLang="de-DE" sz="1600" dirty="0"/>
              <a:t> Forschungsinstitut (DGFI)</a:t>
            </a:r>
          </a:p>
          <a:p>
            <a:r>
              <a:rPr lang="de-DE" altLang="de-DE" sz="1600" dirty="0"/>
              <a:t> ROLE                                </a:t>
            </a:r>
            <a:r>
              <a:rPr lang="de-DE" altLang="de-DE" sz="1600" dirty="0" err="1"/>
              <a:t>originator</a:t>
            </a:r>
            <a:endParaRPr lang="de-DE" altLang="de-DE" sz="1600" dirty="0"/>
          </a:p>
          <a:p>
            <a:r>
              <a:rPr lang="de-DE" altLang="de-DE" sz="1600" dirty="0"/>
              <a:t> PHONE                             ++49-89-23031-1277</a:t>
            </a:r>
          </a:p>
          <a:p>
            <a:r>
              <a:rPr lang="de-DE" altLang="de-DE" sz="1600" dirty="0"/>
              <a:t> FAX                                   ++49-89-23031-1240</a:t>
            </a:r>
          </a:p>
          <a:p>
            <a:r>
              <a:rPr lang="de-DE" altLang="de-DE" sz="1600" dirty="0"/>
              <a:t> DELIVERYPOINT              Alfons-Goppel-Straße 11</a:t>
            </a:r>
          </a:p>
          <a:p>
            <a:r>
              <a:rPr lang="de-DE" altLang="de-DE" sz="1600" dirty="0"/>
              <a:t> CITY                                  </a:t>
            </a:r>
            <a:r>
              <a:rPr lang="de-DE" altLang="de-DE" sz="1600" dirty="0" err="1"/>
              <a:t>Muenchen</a:t>
            </a:r>
            <a:endParaRPr lang="de-DE" altLang="de-DE" sz="1600" dirty="0"/>
          </a:p>
          <a:p>
            <a:r>
              <a:rPr lang="de-DE" altLang="de-DE" sz="1600" dirty="0"/>
              <a:t> ADMINISTRATIVEAREA   Bavaria</a:t>
            </a:r>
          </a:p>
          <a:p>
            <a:r>
              <a:rPr lang="de-DE" altLang="de-DE" sz="1600" dirty="0"/>
              <a:t> POSTALCODE                  80539</a:t>
            </a:r>
          </a:p>
          <a:p>
            <a:r>
              <a:rPr lang="de-DE" altLang="de-DE" sz="1600" dirty="0"/>
              <a:t> COUNTRY                         GERMANY</a:t>
            </a:r>
          </a:p>
          <a:p>
            <a:r>
              <a:rPr lang="de-DE" altLang="de-DE" sz="1600" dirty="0"/>
              <a:t> EMAIL                                mueller@dgfi.badw.de</a:t>
            </a:r>
          </a:p>
          <a:p>
            <a:r>
              <a:rPr lang="de-DE" altLang="de-DE" sz="1600" dirty="0"/>
              <a:t> CONTACTLINKAGE          http://www.dgfi.badw.de</a:t>
            </a:r>
          </a:p>
          <a:p>
            <a:r>
              <a:rPr lang="de-DE" altLang="de-DE" sz="1600" dirty="0"/>
              <a:t> MDSTANDARDNAME       ISO 19115</a:t>
            </a:r>
          </a:p>
          <a:p>
            <a:r>
              <a:rPr lang="de-DE" altLang="de-DE" sz="1600" dirty="0"/>
              <a:t> MDSTANDARDVERSION 2003</a:t>
            </a:r>
          </a:p>
          <a:p>
            <a:r>
              <a:rPr lang="de-DE" altLang="de-DE" sz="1600" dirty="0"/>
              <a:t>*-------------------------------------------------------------------------------</a:t>
            </a:r>
          </a:p>
          <a:p>
            <a:r>
              <a:rPr lang="de-DE" altLang="de-DE" sz="1600" dirty="0"/>
              <a:t>-FILE/METADATA</a:t>
            </a:r>
          </a:p>
        </p:txBody>
      </p:sp>
      <p:sp>
        <p:nvSpPr>
          <p:cNvPr id="22533" name="Rectangle 5">
            <a:extLst>
              <a:ext uri="{FF2B5EF4-FFF2-40B4-BE49-F238E27FC236}">
                <a16:creationId xmlns:a16="http://schemas.microsoft.com/office/drawing/2014/main" id="{1B3FDA25-CE6F-4363-B91F-D2E656EDC39C}"/>
              </a:ext>
            </a:extLst>
          </p:cNvPr>
          <p:cNvSpPr>
            <a:spLocks noChangeArrowheads="1"/>
          </p:cNvSpPr>
          <p:nvPr/>
        </p:nvSpPr>
        <p:spPr bwMode="auto">
          <a:xfrm>
            <a:off x="2124075" y="101600"/>
            <a:ext cx="61166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sz="2800" b="1">
                <a:solidFill>
                  <a:srgbClr val="FFCC00"/>
                </a:solidFill>
              </a:rPr>
              <a:t>Meta data block in SINEX: Example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1A4144B5-A008-408A-92A4-F6F73260C8B8}"/>
              </a:ext>
            </a:extLst>
          </p:cNvPr>
          <p:cNvSpPr>
            <a:spLocks noChangeArrowheads="1"/>
          </p:cNvSpPr>
          <p:nvPr/>
        </p:nvSpPr>
        <p:spPr bwMode="auto">
          <a:xfrm>
            <a:off x="684213" y="1125538"/>
            <a:ext cx="8147050" cy="518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spcBef>
                <a:spcPct val="20000"/>
              </a:spcBef>
              <a:buChar char="•"/>
              <a:defRPr sz="3200">
                <a:solidFill>
                  <a:schemeClr val="tx1"/>
                </a:solidFill>
                <a:latin typeface="Arial" panose="020B0604020202020204" pitchFamily="34" charset="0"/>
              </a:defRPr>
            </a:lvl1pPr>
            <a:lvl2pPr marL="828675" indent="-285750">
              <a:spcBef>
                <a:spcPct val="20000"/>
              </a:spcBef>
              <a:buChar char="–"/>
              <a:defRPr sz="2800">
                <a:solidFill>
                  <a:schemeClr val="tx1"/>
                </a:solidFill>
                <a:latin typeface="Arial" panose="020B0604020202020204" pitchFamily="34" charset="0"/>
              </a:defRPr>
            </a:lvl2pPr>
            <a:lvl3pPr marL="1236663" indent="-228600">
              <a:spcBef>
                <a:spcPct val="20000"/>
              </a:spcBef>
              <a:buChar char="•"/>
              <a:defRPr sz="2400">
                <a:solidFill>
                  <a:schemeClr val="tx1"/>
                </a:solidFill>
                <a:latin typeface="Arial" panose="020B0604020202020204" pitchFamily="34" charset="0"/>
              </a:defRPr>
            </a:lvl3pPr>
            <a:lvl4pPr marL="164465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r>
              <a:rPr lang="en-US" altLang="de-DE" sz="2800"/>
              <a:t>Separate meta data block</a:t>
            </a:r>
          </a:p>
          <a:p>
            <a:pPr lvl="1"/>
            <a:r>
              <a:rPr lang="en-US" altLang="de-DE" sz="2400"/>
              <a:t>To collect all information at a specific place</a:t>
            </a:r>
            <a:br>
              <a:rPr lang="en-US" altLang="de-DE" sz="2400"/>
            </a:br>
            <a:r>
              <a:rPr lang="en-US" altLang="de-DE" sz="2400"/>
              <a:t>(easier to check completeness, make changes) </a:t>
            </a:r>
          </a:p>
          <a:p>
            <a:pPr lvl="1"/>
            <a:r>
              <a:rPr lang="en-US" altLang="de-DE" sz="2400"/>
              <a:t>All keywords should be listed, even it is a zero record to allow automated extraction. </a:t>
            </a:r>
          </a:p>
          <a:p>
            <a:r>
              <a:rPr lang="en-US" altLang="de-DE" sz="2800"/>
              <a:t>Draft of a core meta data block for the SINEX-Format:</a:t>
            </a:r>
          </a:p>
          <a:p>
            <a:pPr lvl="1"/>
            <a:r>
              <a:rPr lang="en-US" altLang="de-DE" sz="2400"/>
              <a:t>Will be send for comments to the Technique Services together with examples containing proposed keywords</a:t>
            </a:r>
          </a:p>
          <a:p>
            <a:r>
              <a:rPr lang="en-US" altLang="de-DE" sz="2800"/>
              <a:t>With the intension to insert the meta data block as soon as possible in regular solutions.</a:t>
            </a:r>
          </a:p>
        </p:txBody>
      </p:sp>
      <p:sp>
        <p:nvSpPr>
          <p:cNvPr id="23555" name="Rectangle 3">
            <a:extLst>
              <a:ext uri="{FF2B5EF4-FFF2-40B4-BE49-F238E27FC236}">
                <a16:creationId xmlns:a16="http://schemas.microsoft.com/office/drawing/2014/main" id="{BD942E60-465B-49B6-A0B4-037F745A4BC7}"/>
              </a:ext>
            </a:extLst>
          </p:cNvPr>
          <p:cNvSpPr>
            <a:spLocks noGrp="1" noChangeArrowheads="1"/>
          </p:cNvSpPr>
          <p:nvPr>
            <p:ph type="title"/>
          </p:nvPr>
        </p:nvSpPr>
        <p:spPr bwMode="auto">
          <a:xfrm>
            <a:off x="1657350" y="44450"/>
            <a:ext cx="6659563" cy="720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algn="r"/>
            <a:r>
              <a:rPr lang="de-DE" altLang="de-DE" sz="3200" b="1">
                <a:solidFill>
                  <a:srgbClr val="FFCC00"/>
                </a:solidFill>
              </a:rPr>
              <a:t>Meta data block in SINEX: Use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DA595F4-9659-43DC-BAFE-D129349D7412}"/>
              </a:ext>
            </a:extLst>
          </p:cNvPr>
          <p:cNvSpPr>
            <a:spLocks noChangeArrowheads="1"/>
          </p:cNvSpPr>
          <p:nvPr>
            <p:ph type="title"/>
          </p:nvPr>
        </p:nvSpPr>
        <p:spPr bwMode="auto">
          <a:xfrm>
            <a:off x="2916238" y="115888"/>
            <a:ext cx="5903912" cy="5619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de-DE" altLang="de-DE" sz="2800" b="1">
                <a:solidFill>
                  <a:srgbClr val="FFCC00"/>
                </a:solidFill>
              </a:rPr>
              <a:t>Meta data block: Bulletin A (IERS)</a:t>
            </a:r>
          </a:p>
        </p:txBody>
      </p:sp>
      <p:pic>
        <p:nvPicPr>
          <p:cNvPr id="18436" name="Picture 4" descr="sinex-md-example">
            <a:extLst>
              <a:ext uri="{FF2B5EF4-FFF2-40B4-BE49-F238E27FC236}">
                <a16:creationId xmlns:a16="http://schemas.microsoft.com/office/drawing/2014/main" id="{DA0BF9B6-8FDC-4522-B993-95E22948E615}"/>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547813" y="981075"/>
            <a:ext cx="6553200" cy="53943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0B4992A-164C-488A-BF2D-D3B4E32018C8}"/>
              </a:ext>
            </a:extLst>
          </p:cNvPr>
          <p:cNvSpPr>
            <a:spLocks noChangeArrowheads="1"/>
          </p:cNvSpPr>
          <p:nvPr>
            <p:ph type="title"/>
          </p:nvPr>
        </p:nvSpPr>
        <p:spPr bwMode="auto">
          <a:xfrm>
            <a:off x="3419475" y="146050"/>
            <a:ext cx="4402138" cy="503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CC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en-US" altLang="de-DE" sz="3200" b="1">
                <a:solidFill>
                  <a:srgbClr val="FFCC00"/>
                </a:solidFill>
              </a:rPr>
              <a:t>Need of Metadata</a:t>
            </a:r>
            <a:endParaRPr lang="de-DE" altLang="de-DE" sz="3200" b="1">
              <a:solidFill>
                <a:srgbClr val="FFCC00"/>
              </a:solidFill>
            </a:endParaRPr>
          </a:p>
        </p:txBody>
      </p:sp>
      <p:sp>
        <p:nvSpPr>
          <p:cNvPr id="6148" name="Rectangle 4">
            <a:extLst>
              <a:ext uri="{FF2B5EF4-FFF2-40B4-BE49-F238E27FC236}">
                <a16:creationId xmlns:a16="http://schemas.microsoft.com/office/drawing/2014/main" id="{68F0D2D4-D3E9-494D-AA7E-FBAEF68422D7}"/>
              </a:ext>
            </a:extLst>
          </p:cNvPr>
          <p:cNvSpPr>
            <a:spLocks noGrp="1" noChangeArrowheads="1"/>
          </p:cNvSpPr>
          <p:nvPr>
            <p:ph type="body" idx="1"/>
          </p:nvPr>
        </p:nvSpPr>
        <p:spPr>
          <a:xfrm>
            <a:off x="179388" y="1268413"/>
            <a:ext cx="8964612" cy="3889375"/>
          </a:xfrm>
          <a:noFill/>
          <a:ln/>
        </p:spPr>
        <p:txBody>
          <a:bodyPr/>
          <a:lstStyle/>
          <a:p>
            <a:r>
              <a:rPr lang="en-GB" altLang="de-DE" sz="2800"/>
              <a:t>Meta data describes</a:t>
            </a:r>
            <a:r>
              <a:rPr lang="en-GB" altLang="de-DE"/>
              <a:t>:</a:t>
            </a:r>
          </a:p>
          <a:p>
            <a:pPr lvl="1"/>
            <a:r>
              <a:rPr lang="en-GB" altLang="de-DE" sz="2400"/>
              <a:t>what is the content, </a:t>
            </a:r>
          </a:p>
          <a:p>
            <a:pPr lvl="1"/>
            <a:r>
              <a:rPr lang="en-GB" altLang="de-DE" sz="2400"/>
              <a:t>where one can find the data set, </a:t>
            </a:r>
          </a:p>
          <a:p>
            <a:pPr lvl="1"/>
            <a:r>
              <a:rPr lang="en-GB" altLang="de-DE" sz="2400"/>
              <a:t>when and by whom a particular set of data was collected.</a:t>
            </a:r>
          </a:p>
          <a:p>
            <a:r>
              <a:rPr lang="en-GB" altLang="de-DE" sz="2800"/>
              <a:t>Meta data is essential for understanding information stored in data warehouses and has become increasingly important in XML-based Web applications.</a:t>
            </a:r>
            <a:endParaRPr lang="en-US" altLang="de-DE" sz="2800"/>
          </a:p>
        </p:txBody>
      </p:sp>
      <p:sp>
        <p:nvSpPr>
          <p:cNvPr id="6149" name="Text Box 5">
            <a:extLst>
              <a:ext uri="{FF2B5EF4-FFF2-40B4-BE49-F238E27FC236}">
                <a16:creationId xmlns:a16="http://schemas.microsoft.com/office/drawing/2014/main" id="{BF3231C7-7ADE-4C18-B956-038783DF87B0}"/>
              </a:ext>
            </a:extLst>
          </p:cNvPr>
          <p:cNvSpPr txBox="1">
            <a:spLocks noChangeArrowheads="1"/>
          </p:cNvSpPr>
          <p:nvPr/>
        </p:nvSpPr>
        <p:spPr bwMode="auto">
          <a:xfrm>
            <a:off x="0" y="5445125"/>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GB" altLang="de-DE" sz="2800" b="1">
                <a:solidFill>
                  <a:srgbClr val="FF0000"/>
                </a:solidFill>
                <a:ea typeface="ＭＳ Ｐゴシック" panose="020B0600070205080204" pitchFamily="34" charset="-128"/>
                <a:cs typeface="Times New Roman" panose="02020603050405020304" pitchFamily="18" charset="0"/>
              </a:rPr>
              <a:t>Metadata does not contain data </a:t>
            </a:r>
          </a:p>
          <a:p>
            <a:pPr algn="ctr" eaLnBrk="0" hangingPunct="0"/>
            <a:r>
              <a:rPr lang="en-GB" altLang="de-DE" sz="2800" b="1">
                <a:solidFill>
                  <a:srgbClr val="FF0000"/>
                </a:solidFill>
                <a:ea typeface="ＭＳ Ｐゴシック" panose="020B0600070205080204" pitchFamily="34" charset="-128"/>
                <a:cs typeface="Times New Roman" panose="02020603050405020304" pitchFamily="18" charset="0"/>
              </a:rPr>
              <a:t>nor replace a data base </a:t>
            </a:r>
            <a:endParaRPr lang="de-DE" altLang="de-DE" sz="2800" b="1">
              <a:solidFill>
                <a:srgbClr val="FF0000"/>
              </a:solidFill>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47F4854-712C-488D-8777-ECD36BA08FF9}"/>
              </a:ext>
            </a:extLst>
          </p:cNvPr>
          <p:cNvSpPr>
            <a:spLocks noChangeArrowheads="1"/>
          </p:cNvSpPr>
          <p:nvPr>
            <p:ph type="title"/>
          </p:nvPr>
        </p:nvSpPr>
        <p:spPr bwMode="auto">
          <a:xfrm>
            <a:off x="3635375" y="44450"/>
            <a:ext cx="3970338" cy="7064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de-DE" altLang="de-DE" sz="3200" b="1">
                <a:solidFill>
                  <a:srgbClr val="FFCC00"/>
                </a:solidFill>
              </a:rPr>
              <a:t>Use of Metadata</a:t>
            </a:r>
          </a:p>
        </p:txBody>
      </p:sp>
      <p:sp>
        <p:nvSpPr>
          <p:cNvPr id="7171" name="Rectangle 3">
            <a:extLst>
              <a:ext uri="{FF2B5EF4-FFF2-40B4-BE49-F238E27FC236}">
                <a16:creationId xmlns:a16="http://schemas.microsoft.com/office/drawing/2014/main" id="{86302789-E590-4229-8F80-0D0B7ADE5616}"/>
              </a:ext>
            </a:extLst>
          </p:cNvPr>
          <p:cNvSpPr>
            <a:spLocks noGrp="1" noChangeArrowheads="1"/>
          </p:cNvSpPr>
          <p:nvPr>
            <p:ph type="body" idx="1"/>
          </p:nvPr>
        </p:nvSpPr>
        <p:spPr>
          <a:xfrm>
            <a:off x="468313" y="1268413"/>
            <a:ext cx="8229600" cy="5113337"/>
          </a:xfrm>
          <a:noFill/>
          <a:ln/>
        </p:spPr>
        <p:txBody>
          <a:bodyPr/>
          <a:lstStyle/>
          <a:p>
            <a:pPr>
              <a:lnSpc>
                <a:spcPct val="80000"/>
              </a:lnSpc>
            </a:pPr>
            <a:r>
              <a:rPr lang="en-GB" altLang="de-DE" sz="2800">
                <a:cs typeface="Times New Roman" panose="02020603050405020304" pitchFamily="18" charset="0"/>
              </a:rPr>
              <a:t>The ISO 19115 standard for geographic metadata is widely used in the GIS world and recommended e.g. by FGDC, OGC and GEOSS. </a:t>
            </a:r>
          </a:p>
          <a:p>
            <a:pPr>
              <a:lnSpc>
                <a:spcPct val="80000"/>
              </a:lnSpc>
            </a:pPr>
            <a:r>
              <a:rPr lang="en-GB" altLang="de-DE" sz="2800">
                <a:cs typeface="Times New Roman" panose="02020603050405020304" pitchFamily="18" charset="0"/>
              </a:rPr>
              <a:t>It is proposed to follow the same strategy for the GGOS to keep consistency with the main stream. </a:t>
            </a:r>
          </a:p>
          <a:p>
            <a:pPr>
              <a:lnSpc>
                <a:spcPct val="80000"/>
              </a:lnSpc>
            </a:pPr>
            <a:r>
              <a:rPr lang="en-GB" altLang="de-DE" sz="2800">
                <a:cs typeface="Times New Roman" panose="02020603050405020304" pitchFamily="18" charset="0"/>
              </a:rPr>
              <a:t>Cross mapping allows the use of different metadata standards as long as the necessary information covers the requested formalities and are based on XML technology. E.g. the NASA proposed Directory Interchange Format (DIF) and ISO 19115 a crosswalk is provided .</a:t>
            </a:r>
            <a:endParaRPr lang="de-DE" altLang="de-DE"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1CB6475-7B9B-4DDB-90B2-2A2CA8B085EF}"/>
              </a:ext>
            </a:extLst>
          </p:cNvPr>
          <p:cNvSpPr>
            <a:spLocks noChangeArrowheads="1"/>
          </p:cNvSpPr>
          <p:nvPr>
            <p:ph type="title"/>
          </p:nvPr>
        </p:nvSpPr>
        <p:spPr bwMode="auto">
          <a:xfrm>
            <a:off x="457200" y="274638"/>
            <a:ext cx="8229600" cy="1143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de-DE" altLang="de-DE" sz="3200" b="1">
                <a:solidFill>
                  <a:srgbClr val="FFCC00"/>
                </a:solidFill>
              </a:rPr>
              <a:t>GGOS Portal and Meta Data </a:t>
            </a:r>
          </a:p>
        </p:txBody>
      </p:sp>
      <p:sp>
        <p:nvSpPr>
          <p:cNvPr id="24579" name="Rectangle 3">
            <a:extLst>
              <a:ext uri="{FF2B5EF4-FFF2-40B4-BE49-F238E27FC236}">
                <a16:creationId xmlns:a16="http://schemas.microsoft.com/office/drawing/2014/main" id="{04B7BEB8-5946-4093-8658-753F5FB76613}"/>
              </a:ext>
            </a:extLst>
          </p:cNvPr>
          <p:cNvSpPr>
            <a:spLocks noGrp="1" noChangeArrowheads="1"/>
          </p:cNvSpPr>
          <p:nvPr>
            <p:ph type="body" sz="half" idx="1"/>
          </p:nvPr>
        </p:nvSpPr>
        <p:spPr>
          <a:xfrm>
            <a:off x="0" y="1062038"/>
            <a:ext cx="9144000" cy="1358900"/>
          </a:xfrm>
          <a:noFill/>
          <a:ln/>
        </p:spPr>
        <p:txBody>
          <a:bodyPr/>
          <a:lstStyle/>
          <a:p>
            <a:pPr>
              <a:buFontTx/>
              <a:buNone/>
            </a:pPr>
            <a:r>
              <a:rPr lang="en-GB" altLang="de-DE" sz="2400"/>
              <a:t>	Session 6 GGOS Portal and Metadata Flow, UAW, Monterey, </a:t>
            </a:r>
            <a:br>
              <a:rPr lang="en-GB" altLang="de-DE" sz="2400"/>
            </a:br>
            <a:r>
              <a:rPr lang="en-GB" altLang="de-DE" sz="2400"/>
              <a:t>White paper with detailed information at http://www.iers.org/meetings</a:t>
            </a:r>
            <a:r>
              <a:rPr lang="en-GB" altLang="de-DE" sz="2800" b="1"/>
              <a:t> </a:t>
            </a:r>
            <a:endParaRPr lang="en-GB" altLang="de-DE" sz="2400">
              <a:cs typeface="Times New Roman" panose="02020603050405020304" pitchFamily="18" charset="0"/>
            </a:endParaRPr>
          </a:p>
        </p:txBody>
      </p:sp>
      <p:graphicFrame>
        <p:nvGraphicFramePr>
          <p:cNvPr id="24843" name="Object 267">
            <a:extLst>
              <a:ext uri="{FF2B5EF4-FFF2-40B4-BE49-F238E27FC236}">
                <a16:creationId xmlns:a16="http://schemas.microsoft.com/office/drawing/2014/main" id="{67BB6761-E4DD-43E3-B42A-9374A8BB4B1B}"/>
              </a:ext>
            </a:extLst>
          </p:cNvPr>
          <p:cNvGraphicFramePr>
            <a:graphicFrameLocks noChangeAspect="1"/>
          </p:cNvGraphicFramePr>
          <p:nvPr>
            <p:ph sz="half" idx="2"/>
          </p:nvPr>
        </p:nvGraphicFramePr>
        <p:xfrm>
          <a:off x="1042988" y="2592388"/>
          <a:ext cx="8101012" cy="3970337"/>
        </p:xfrm>
        <a:graphic>
          <a:graphicData uri="http://schemas.openxmlformats.org/presentationml/2006/ole">
            <mc:AlternateContent xmlns:mc="http://schemas.openxmlformats.org/markup-compatibility/2006">
              <mc:Choice xmlns:v="urn:schemas-microsoft-com:vml" Requires="v">
                <p:oleObj spid="_x0000_s24846" name="Document" r:id="rId3" imgW="5854434" imgH="2870390" progId="Word.Document.8">
                  <p:embed/>
                </p:oleObj>
              </mc:Choice>
              <mc:Fallback>
                <p:oleObj name="Document" r:id="rId3" imgW="5854434" imgH="2870390" progId="Word.Document.8">
                  <p:embed/>
                  <p:pic>
                    <p:nvPicPr>
                      <p:cNvPr id="0" name="Object 2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2592388"/>
                        <a:ext cx="8101012" cy="3970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a:extLst>
              <a:ext uri="{FF2B5EF4-FFF2-40B4-BE49-F238E27FC236}">
                <a16:creationId xmlns:a16="http://schemas.microsoft.com/office/drawing/2014/main" id="{D5C81BF9-776E-4FD7-8240-18F479E2EF47}"/>
              </a:ext>
            </a:extLst>
          </p:cNvPr>
          <p:cNvSpPr>
            <a:spLocks noChangeArrowheads="1"/>
          </p:cNvSpPr>
          <p:nvPr>
            <p:ph type="title"/>
          </p:nvPr>
        </p:nvSpPr>
        <p:spPr bwMode="auto">
          <a:xfrm>
            <a:off x="457200" y="274638"/>
            <a:ext cx="8229600" cy="1143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de-DE" altLang="de-DE"/>
          </a:p>
        </p:txBody>
      </p:sp>
      <p:pic>
        <p:nvPicPr>
          <p:cNvPr id="3077" name="Picture 5">
            <a:extLst>
              <a:ext uri="{FF2B5EF4-FFF2-40B4-BE49-F238E27FC236}">
                <a16:creationId xmlns:a16="http://schemas.microsoft.com/office/drawing/2014/main" id="{5FEA3883-A096-477A-A671-688CA16265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9400" y="-790575"/>
            <a:ext cx="1219200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4FFB781-2845-4274-8498-C54F6DB8B60E}"/>
              </a:ext>
            </a:extLst>
          </p:cNvPr>
          <p:cNvSpPr>
            <a:spLocks noChangeArrowheads="1"/>
          </p:cNvSpPr>
          <p:nvPr>
            <p:ph type="title"/>
          </p:nvPr>
        </p:nvSpPr>
        <p:spPr bwMode="auto">
          <a:xfrm>
            <a:off x="457200" y="274638"/>
            <a:ext cx="8229600" cy="1143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de-DE" altLang="de-DE"/>
          </a:p>
        </p:txBody>
      </p:sp>
      <p:sp>
        <p:nvSpPr>
          <p:cNvPr id="5123" name="Rectangle 3">
            <a:extLst>
              <a:ext uri="{FF2B5EF4-FFF2-40B4-BE49-F238E27FC236}">
                <a16:creationId xmlns:a16="http://schemas.microsoft.com/office/drawing/2014/main" id="{3D39A73D-32FE-4D95-9FD1-B83DC1A7CFF6}"/>
              </a:ext>
            </a:extLst>
          </p:cNvPr>
          <p:cNvSpPr>
            <a:spLocks noGrp="1" noChangeArrowheads="1"/>
          </p:cNvSpPr>
          <p:nvPr>
            <p:ph type="body" idx="1"/>
          </p:nvPr>
        </p:nvSpPr>
        <p:spPr>
          <a:xfrm>
            <a:off x="457200" y="1600200"/>
            <a:ext cx="8229600" cy="4525963"/>
          </a:xfrm>
        </p:spPr>
        <p:txBody>
          <a:bodyPr/>
          <a:lstStyle/>
          <a:p>
            <a:endParaRPr lang="de-DE" altLang="de-DE"/>
          </a:p>
        </p:txBody>
      </p:sp>
      <p:pic>
        <p:nvPicPr>
          <p:cNvPr id="5124" name="Picture 4">
            <a:extLst>
              <a:ext uri="{FF2B5EF4-FFF2-40B4-BE49-F238E27FC236}">
                <a16:creationId xmlns:a16="http://schemas.microsoft.com/office/drawing/2014/main" id="{C5867025-140C-4C12-BC47-876AB39DE8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0838" y="-819150"/>
            <a:ext cx="12192001"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Rectangle 6">
            <a:extLst>
              <a:ext uri="{FF2B5EF4-FFF2-40B4-BE49-F238E27FC236}">
                <a16:creationId xmlns:a16="http://schemas.microsoft.com/office/drawing/2014/main" id="{BAEE61C3-48CB-4469-9616-30BDE8E22A81}"/>
              </a:ext>
            </a:extLst>
          </p:cNvPr>
          <p:cNvSpPr>
            <a:spLocks noChangeArrowheads="1"/>
          </p:cNvSpPr>
          <p:nvPr/>
        </p:nvSpPr>
        <p:spPr bwMode="auto">
          <a:xfrm>
            <a:off x="250825" y="1125538"/>
            <a:ext cx="8580438" cy="518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spcBef>
                <a:spcPct val="20000"/>
              </a:spcBef>
              <a:buChar char="•"/>
              <a:defRPr sz="3200">
                <a:solidFill>
                  <a:schemeClr val="tx1"/>
                </a:solidFill>
                <a:latin typeface="Arial" panose="020B0604020202020204" pitchFamily="34" charset="0"/>
              </a:defRPr>
            </a:lvl1pPr>
            <a:lvl2pPr marL="828675" indent="-285750">
              <a:spcBef>
                <a:spcPct val="20000"/>
              </a:spcBef>
              <a:buChar char="–"/>
              <a:defRPr sz="2800">
                <a:solidFill>
                  <a:schemeClr val="tx1"/>
                </a:solidFill>
                <a:latin typeface="Arial" panose="020B0604020202020204" pitchFamily="34" charset="0"/>
              </a:defRPr>
            </a:lvl2pPr>
            <a:lvl3pPr marL="1236663" indent="-228600">
              <a:spcBef>
                <a:spcPct val="20000"/>
              </a:spcBef>
              <a:buChar char="•"/>
              <a:defRPr sz="2400">
                <a:solidFill>
                  <a:schemeClr val="tx1"/>
                </a:solidFill>
                <a:latin typeface="Arial" panose="020B0604020202020204" pitchFamily="34" charset="0"/>
              </a:defRPr>
            </a:lvl3pPr>
            <a:lvl4pPr marL="164465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r>
              <a:rPr lang="en-US" altLang="de-DE" sz="2800"/>
              <a:t>Definition of an ISO meta data set containing 47 elements.</a:t>
            </a:r>
          </a:p>
          <a:p>
            <a:r>
              <a:rPr lang="en-US" altLang="de-DE" sz="2800"/>
              <a:t>The core meta data set is restricted to allow search, analyze, etc. and minimize the time necessary to create the set. </a:t>
            </a:r>
          </a:p>
          <a:p>
            <a:r>
              <a:rPr lang="en-US" altLang="de-DE" sz="2800"/>
              <a:t>Draft of a core meta data block for the SINEX-Format:</a:t>
            </a:r>
          </a:p>
          <a:p>
            <a:pPr lvl="1"/>
            <a:r>
              <a:rPr lang="en-US" altLang="de-DE"/>
              <a:t>Introduction of a new block:</a:t>
            </a:r>
            <a:r>
              <a:rPr lang="en-US" altLang="de-DE">
                <a:latin typeface="Arial Unicode MS" pitchFamily="34" charset="-128"/>
              </a:rPr>
              <a:t> </a:t>
            </a:r>
            <a:r>
              <a:rPr lang="en-US" altLang="de-DE" b="1">
                <a:latin typeface="Arial Unicode MS" pitchFamily="34" charset="-128"/>
              </a:rPr>
              <a:t>FILE/METADATA</a:t>
            </a:r>
            <a:endParaRPr lang="en-US" altLang="de-DE">
              <a:latin typeface="Arial Unicode MS" pitchFamily="34" charset="-128"/>
            </a:endParaRPr>
          </a:p>
          <a:p>
            <a:pPr lvl="1"/>
            <a:r>
              <a:rPr lang="en-US" altLang="de-DE">
                <a:latin typeface="Arial Unicode MS" pitchFamily="34" charset="-128"/>
              </a:rPr>
              <a:t>Description of the Keyword-pair</a:t>
            </a:r>
          </a:p>
        </p:txBody>
      </p:sp>
      <p:sp>
        <p:nvSpPr>
          <p:cNvPr id="16392" name="Rectangle 8">
            <a:extLst>
              <a:ext uri="{FF2B5EF4-FFF2-40B4-BE49-F238E27FC236}">
                <a16:creationId xmlns:a16="http://schemas.microsoft.com/office/drawing/2014/main" id="{69B8FF0E-053D-48CA-B1C5-4EBF527B1369}"/>
              </a:ext>
            </a:extLst>
          </p:cNvPr>
          <p:cNvSpPr>
            <a:spLocks noGrp="1" noChangeArrowheads="1"/>
          </p:cNvSpPr>
          <p:nvPr>
            <p:ph type="title"/>
          </p:nvPr>
        </p:nvSpPr>
        <p:spPr bwMode="auto">
          <a:xfrm>
            <a:off x="1657350" y="44450"/>
            <a:ext cx="6659563" cy="720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algn="r"/>
            <a:r>
              <a:rPr lang="de-DE" altLang="de-DE" sz="2800" b="1">
                <a:solidFill>
                  <a:srgbClr val="FFCC00"/>
                </a:solidFill>
              </a:rPr>
              <a:t>Meta data block in SINEX: Definition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EEB6441-D693-474D-BFEC-400C1FE37BC0}"/>
              </a:ext>
            </a:extLst>
          </p:cNvPr>
          <p:cNvSpPr>
            <a:spLocks noChangeArrowheads="1"/>
          </p:cNvSpPr>
          <p:nvPr>
            <p:ph type="title"/>
          </p:nvPr>
        </p:nvSpPr>
        <p:spPr bwMode="auto">
          <a:xfrm>
            <a:off x="1897063" y="115888"/>
            <a:ext cx="6346825" cy="633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r"/>
            <a:r>
              <a:rPr lang="de-DE" altLang="de-DE" sz="2800" b="1">
                <a:solidFill>
                  <a:srgbClr val="FFCC00"/>
                </a:solidFill>
              </a:rPr>
              <a:t>Meta data block in SINEX: Definition</a:t>
            </a:r>
          </a:p>
        </p:txBody>
      </p:sp>
      <p:pic>
        <p:nvPicPr>
          <p:cNvPr id="17412" name="Picture 4" descr="sinex-md-struktur">
            <a:extLst>
              <a:ext uri="{FF2B5EF4-FFF2-40B4-BE49-F238E27FC236}">
                <a16:creationId xmlns:a16="http://schemas.microsoft.com/office/drawing/2014/main" id="{2E60B53F-F81A-43EC-979D-805EA22A66F2}"/>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619250" y="917575"/>
            <a:ext cx="5761038" cy="547846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Rectangle 6">
            <a:extLst>
              <a:ext uri="{FF2B5EF4-FFF2-40B4-BE49-F238E27FC236}">
                <a16:creationId xmlns:a16="http://schemas.microsoft.com/office/drawing/2014/main" id="{747FA00E-A0E1-458A-8850-E7D3FDAC038F}"/>
              </a:ext>
            </a:extLst>
          </p:cNvPr>
          <p:cNvSpPr>
            <a:spLocks noChangeArrowheads="1"/>
          </p:cNvSpPr>
          <p:nvPr/>
        </p:nvSpPr>
        <p:spPr bwMode="auto">
          <a:xfrm>
            <a:off x="179388" y="852488"/>
            <a:ext cx="8315325"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de-DE" sz="1600"/>
              <a:t>+FILE/METADATA</a:t>
            </a:r>
          </a:p>
          <a:p>
            <a:r>
              <a:rPr lang="en-US" altLang="de-DE" sz="1600"/>
              <a:t>*-------------------------------------------------------------------------------</a:t>
            </a:r>
          </a:p>
          <a:p>
            <a:r>
              <a:rPr lang="en-US" altLang="de-DE" sz="1600"/>
              <a:t>* Example for the contents of the SINEX FILE/METADATA Block for file</a:t>
            </a:r>
          </a:p>
          <a:p>
            <a:r>
              <a:rPr lang="en-US" altLang="de-DE" sz="1600"/>
              <a:t>* DGF07063L7_b03.snx.gz</a:t>
            </a:r>
          </a:p>
          <a:p>
            <a:endParaRPr lang="en-US" altLang="de-DE" sz="1600"/>
          </a:p>
          <a:p>
            <a:r>
              <a:rPr lang="en-US" altLang="de-DE" sz="1600"/>
              <a:t>*Metadata field               Content</a:t>
            </a:r>
          </a:p>
          <a:p>
            <a:r>
              <a:rPr lang="en-US" altLang="de-DE" sz="1600"/>
              <a:t>*</a:t>
            </a:r>
          </a:p>
          <a:p>
            <a:r>
              <a:rPr lang="en-US" altLang="de-DE" sz="1600"/>
              <a:t> FILENAME                    DGF07063L7_b03.snx.gz</a:t>
            </a:r>
          </a:p>
          <a:p>
            <a:r>
              <a:rPr lang="en-US" altLang="de-DE" sz="1600"/>
              <a:t> TITLE                            GGOS-D DGFI SLR solution 2nd iteration version b03 (GFZ)</a:t>
            </a:r>
          </a:p>
          <a:p>
            <a:r>
              <a:rPr lang="en-US" altLang="de-DE" sz="1600"/>
              <a:t> ALTERNATETITLE       GGOS-D DGFI SLR solution</a:t>
            </a:r>
          </a:p>
          <a:p>
            <a:r>
              <a:rPr lang="en-US" altLang="de-DE" sz="1600"/>
              <a:t> ABSTRACT                   Weekly SINEX file of DGFI SLR solution for GGOS-D</a:t>
            </a:r>
          </a:p>
          <a:p>
            <a:r>
              <a:rPr lang="en-US" altLang="de-DE" sz="1600"/>
              <a:t>                                      (single technique solution).</a:t>
            </a:r>
          </a:p>
          <a:p>
            <a:r>
              <a:rPr lang="en-US" altLang="de-DE" sz="1600"/>
              <a:t>                                      Standards, models and parameterization are chosen with</a:t>
            </a:r>
          </a:p>
          <a:p>
            <a:r>
              <a:rPr lang="en-US" altLang="de-DE" sz="1600"/>
              <a:t>                                      respect to the GGOS-D conventions for the 2nd iteration.</a:t>
            </a:r>
          </a:p>
          <a:p>
            <a:r>
              <a:rPr lang="en-US" altLang="de-DE" sz="1600"/>
              <a:t>                                      With the strict use of common standards within GGOS-D</a:t>
            </a:r>
          </a:p>
          <a:p>
            <a:r>
              <a:rPr lang="en-US" altLang="de-DE" sz="1600"/>
              <a:t>                                      a consistent reprocessing and combination of the space</a:t>
            </a:r>
          </a:p>
          <a:p>
            <a:r>
              <a:rPr lang="en-US" altLang="de-DE" sz="1600"/>
              <a:t>                                      geodetic techniques should be achieved.</a:t>
            </a:r>
          </a:p>
          <a:p>
            <a:r>
              <a:rPr lang="en-US" altLang="de-DE" sz="1600"/>
              <a:t> IDENTIFIER                 DGF07063L7_b03</a:t>
            </a:r>
          </a:p>
          <a:p>
            <a:r>
              <a:rPr lang="en-US" altLang="de-DE" sz="1600"/>
              <a:t> STATUS                       completed</a:t>
            </a:r>
          </a:p>
          <a:p>
            <a:r>
              <a:rPr lang="en-US" altLang="de-DE" sz="1600"/>
              <a:t> LANGUAGE                 en</a:t>
            </a:r>
          </a:p>
          <a:p>
            <a:r>
              <a:rPr lang="en-US" altLang="de-DE" sz="1600"/>
              <a:t> CHARSET                    8859part2</a:t>
            </a:r>
          </a:p>
          <a:p>
            <a:r>
              <a:rPr lang="en-US" altLang="de-DE" sz="1600"/>
              <a:t> DATE                           2007-11-13 13:46:18</a:t>
            </a:r>
          </a:p>
          <a:p>
            <a:r>
              <a:rPr lang="en-US" altLang="de-DE" sz="1600"/>
              <a:t> DATETYPE                  creation</a:t>
            </a:r>
            <a:endParaRPr lang="de-DE" altLang="de-DE" sz="1600"/>
          </a:p>
        </p:txBody>
      </p:sp>
      <p:sp>
        <p:nvSpPr>
          <p:cNvPr id="19467" name="Rectangle 11">
            <a:extLst>
              <a:ext uri="{FF2B5EF4-FFF2-40B4-BE49-F238E27FC236}">
                <a16:creationId xmlns:a16="http://schemas.microsoft.com/office/drawing/2014/main" id="{D5358E63-B13E-4118-9953-7C916ED7788F}"/>
              </a:ext>
            </a:extLst>
          </p:cNvPr>
          <p:cNvSpPr>
            <a:spLocks noChangeArrowheads="1"/>
          </p:cNvSpPr>
          <p:nvPr/>
        </p:nvSpPr>
        <p:spPr bwMode="auto">
          <a:xfrm>
            <a:off x="1963738" y="115888"/>
            <a:ext cx="611663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sz="2800" b="1">
                <a:solidFill>
                  <a:srgbClr val="FFCC00"/>
                </a:solidFill>
              </a:rPr>
              <a:t>Meta data block in SINEX: Example</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1077</Words>
  <Application>Microsoft Office PowerPoint</Application>
  <PresentationFormat>Bildschirmpräsentation (4:3)</PresentationFormat>
  <Paragraphs>112</Paragraphs>
  <Slides>14</Slides>
  <Notes>0</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14</vt:i4>
      </vt:variant>
    </vt:vector>
  </HeadingPairs>
  <TitlesOfParts>
    <vt:vector size="21" baseType="lpstr">
      <vt:lpstr>Arial</vt:lpstr>
      <vt:lpstr>Times New Roman</vt:lpstr>
      <vt:lpstr>ＭＳ Ｐゴシック</vt:lpstr>
      <vt:lpstr>Arial Unicode MS</vt:lpstr>
      <vt:lpstr>宋体</vt:lpstr>
      <vt:lpstr>Standarddesign</vt:lpstr>
      <vt:lpstr>Microsoft Word 97-2003-Dokument</vt:lpstr>
      <vt:lpstr>Proposal for a SINEX extension –meta data block </vt:lpstr>
      <vt:lpstr>Need of Metadata</vt:lpstr>
      <vt:lpstr>Use of Metadata</vt:lpstr>
      <vt:lpstr>GGOS Portal and Meta Data </vt:lpstr>
      <vt:lpstr>PowerPoint-Präsentation</vt:lpstr>
      <vt:lpstr>PowerPoint-Präsentation</vt:lpstr>
      <vt:lpstr>Meta data block in SINEX: Definition</vt:lpstr>
      <vt:lpstr>Meta data block in SINEX: Definition</vt:lpstr>
      <vt:lpstr>PowerPoint-Präsentation</vt:lpstr>
      <vt:lpstr>PowerPoint-Präsentation</vt:lpstr>
      <vt:lpstr>Selected keywords as used in the Global Change Master Directory (GCMD) </vt:lpstr>
      <vt:lpstr>PowerPoint-Präsentation</vt:lpstr>
      <vt:lpstr>Meta data block in SINEX: Use</vt:lpstr>
      <vt:lpstr>Meta data block: Bulletin A (IERS)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2023-03-22T12:16:40Z</dcterms:created>
  <dcterms:modified xsi:type="dcterms:W3CDTF">2023-03-22T12:18:19Z</dcterms:modified>
</cp:coreProperties>
</file>